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8" r:id="rId3"/>
    <p:sldId id="299" r:id="rId4"/>
    <p:sldId id="301" r:id="rId5"/>
    <p:sldId id="302" r:id="rId6"/>
    <p:sldId id="303" r:id="rId7"/>
    <p:sldId id="296" r:id="rId8"/>
    <p:sldId id="290" r:id="rId9"/>
    <p:sldId id="292" r:id="rId10"/>
    <p:sldId id="291" r:id="rId11"/>
    <p:sldId id="297" r:id="rId12"/>
    <p:sldId id="304" r:id="rId13"/>
    <p:sldId id="305" r:id="rId14"/>
    <p:sldId id="307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692C-0609-47DA-AE3E-89BB9E551BF1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Geodesy</a:t>
            </a:r>
            <a:endParaRPr lang="ar-EG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08578"/>
            <a:ext cx="3816424" cy="392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953" y="-8046"/>
            <a:ext cx="5933375" cy="686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400" b="1" dirty="0" smtClean="0">
                <a:cs typeface="+mj-cs"/>
              </a:rPr>
              <a:t>If the two points lying on different latitudes </a:t>
            </a:r>
            <a:r>
              <a:rPr lang="el-GR" sz="2400" b="1" dirty="0" smtClean="0">
                <a:cs typeface="+mj-cs"/>
              </a:rPr>
              <a:t>ϕ</a:t>
            </a:r>
            <a:r>
              <a:rPr lang="en-US" sz="2400" b="1" dirty="0" smtClean="0">
                <a:cs typeface="+mj-cs"/>
              </a:rPr>
              <a:t>1 and </a:t>
            </a:r>
            <a:r>
              <a:rPr lang="el-GR" sz="2400" b="1" dirty="0" smtClean="0">
                <a:cs typeface="+mj-cs"/>
              </a:rPr>
              <a:t>ϕ</a:t>
            </a:r>
            <a:r>
              <a:rPr lang="en-US" sz="2400" b="1" dirty="0" smtClean="0">
                <a:cs typeface="+mj-cs"/>
              </a:rPr>
              <a:t>2 , the </a:t>
            </a:r>
          </a:p>
          <a:p>
            <a:pPr algn="ctr" rtl="0">
              <a:buNone/>
            </a:pPr>
            <a:r>
              <a:rPr lang="en-US" sz="2400" b="1" dirty="0" smtClean="0">
                <a:cs typeface="+mj-cs"/>
              </a:rPr>
              <a:t>meridian convergence </a:t>
            </a:r>
            <a:r>
              <a:rPr lang="en-US" sz="2400" b="1" i="1" dirty="0" err="1" smtClean="0">
                <a:cs typeface="+mj-cs"/>
              </a:rPr>
              <a:t>dt</a:t>
            </a:r>
            <a:r>
              <a:rPr lang="en-US" sz="2400" b="1" dirty="0" smtClean="0">
                <a:cs typeface="+mj-cs"/>
              </a:rPr>
              <a:t> given by the following formulae:</a:t>
            </a:r>
          </a:p>
          <a:p>
            <a:pPr algn="ctr" rtl="0">
              <a:buNone/>
            </a:pPr>
            <a:endParaRPr lang="en-US" sz="2400" b="1" dirty="0" smtClean="0"/>
          </a:p>
          <a:p>
            <a:pPr algn="ctr" rtl="0">
              <a:buNone/>
            </a:pPr>
            <a:r>
              <a:rPr lang="en-US" sz="2800" b="1" i="1" dirty="0" err="1" smtClean="0"/>
              <a:t>dt</a:t>
            </a:r>
            <a:r>
              <a:rPr lang="en-US" sz="2800" b="1" i="1" dirty="0" smtClean="0"/>
              <a:t>" = </a:t>
            </a:r>
            <a:r>
              <a:rPr lang="el-GR" sz="2800" b="1" i="1" dirty="0" smtClean="0">
                <a:latin typeface="Arial"/>
                <a:cs typeface="Arial"/>
              </a:rPr>
              <a:t>Δλ</a:t>
            </a:r>
            <a:r>
              <a:rPr lang="en-US" sz="2800" b="1" i="1" dirty="0" smtClean="0">
                <a:latin typeface="Arial"/>
                <a:cs typeface="Arial"/>
              </a:rPr>
              <a:t> sin </a:t>
            </a:r>
            <a:r>
              <a:rPr lang="el-GR" sz="2800" b="1" i="1" dirty="0" smtClean="0">
                <a:latin typeface="Arial"/>
                <a:cs typeface="Arial"/>
              </a:rPr>
              <a:t>φ</a:t>
            </a:r>
            <a:r>
              <a:rPr lang="en-US" sz="1200" b="1" i="1" dirty="0" smtClean="0">
                <a:latin typeface="Arial"/>
                <a:cs typeface="Arial"/>
              </a:rPr>
              <a:t>m</a:t>
            </a:r>
            <a:r>
              <a:rPr lang="en-US" sz="2800" b="1" i="1" dirty="0" smtClean="0">
                <a:latin typeface="Arial"/>
                <a:cs typeface="Arial"/>
              </a:rPr>
              <a:t> sec </a:t>
            </a:r>
            <a:r>
              <a:rPr lang="el-GR" sz="2800" b="1" i="1" dirty="0" smtClean="0">
                <a:latin typeface="Arial"/>
                <a:cs typeface="Arial"/>
              </a:rPr>
              <a:t>Δφ</a:t>
            </a:r>
            <a:r>
              <a:rPr lang="en-US" sz="2800" b="1" i="1" dirty="0" smtClean="0">
                <a:latin typeface="Arial"/>
                <a:cs typeface="Arial"/>
              </a:rPr>
              <a:t>/2 + </a:t>
            </a:r>
            <a:r>
              <a:rPr lang="el-GR" sz="2800" b="1" i="1" dirty="0" smtClean="0">
                <a:latin typeface="Arial"/>
                <a:cs typeface="Arial"/>
              </a:rPr>
              <a:t>Δλ²</a:t>
            </a:r>
            <a:r>
              <a:rPr lang="en-US" sz="2800" b="1" i="1" dirty="0" smtClean="0">
                <a:latin typeface="Arial"/>
                <a:cs typeface="Arial"/>
              </a:rPr>
              <a:t> . F</a:t>
            </a:r>
          </a:p>
          <a:p>
            <a:pPr algn="ctr" rtl="0">
              <a:buNone/>
            </a:pPr>
            <a:endParaRPr lang="en-US" sz="2800" b="1" i="1" dirty="0" smtClean="0">
              <a:latin typeface="Arial"/>
              <a:cs typeface="Arial"/>
            </a:endParaRPr>
          </a:p>
          <a:p>
            <a:pPr algn="ctr" rtl="0">
              <a:buNone/>
            </a:pPr>
            <a:r>
              <a:rPr lang="en-US" sz="2400" b="1" dirty="0" smtClean="0">
                <a:latin typeface="Arial"/>
                <a:cs typeface="Arial"/>
              </a:rPr>
              <a:t>Where </a:t>
            </a:r>
            <a:r>
              <a:rPr lang="el-GR" sz="2400" b="1" i="1" dirty="0" smtClean="0">
                <a:latin typeface="Arial"/>
                <a:cs typeface="Arial"/>
              </a:rPr>
              <a:t>φ</a:t>
            </a:r>
            <a:r>
              <a:rPr lang="en-US" sz="1400" b="1" i="1" dirty="0" smtClean="0">
                <a:latin typeface="Arial"/>
                <a:cs typeface="Arial"/>
              </a:rPr>
              <a:t>m</a:t>
            </a:r>
            <a:r>
              <a:rPr lang="en-US" sz="2400" b="1" i="1" dirty="0" smtClean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is </a:t>
            </a:r>
            <a:r>
              <a:rPr lang="en-US" sz="2400" b="1" dirty="0" smtClean="0">
                <a:cs typeface="Arial"/>
              </a:rPr>
              <a:t>the average latitude of A and B</a:t>
            </a:r>
          </a:p>
          <a:p>
            <a:pPr algn="ctr" rtl="0">
              <a:buNone/>
            </a:pPr>
            <a:r>
              <a:rPr lang="el-GR" sz="2400" b="1" i="1" dirty="0" smtClean="0">
                <a:latin typeface="Arial"/>
                <a:cs typeface="Arial"/>
              </a:rPr>
              <a:t>Δφ</a:t>
            </a:r>
            <a:r>
              <a:rPr lang="en-US" sz="2400" b="1" i="1" dirty="0" smtClean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is the different </a:t>
            </a:r>
            <a:r>
              <a:rPr lang="en-US" sz="2400" b="1" dirty="0" smtClean="0">
                <a:cs typeface="Arial"/>
              </a:rPr>
              <a:t>the average latitude of A and B</a:t>
            </a:r>
            <a:r>
              <a:rPr lang="en-US" sz="2400" b="1" i="1" dirty="0" smtClean="0">
                <a:latin typeface="Arial"/>
                <a:cs typeface="Arial"/>
              </a:rPr>
              <a:t> </a:t>
            </a:r>
          </a:p>
          <a:p>
            <a:pPr algn="ctr" rtl="0">
              <a:buNone/>
            </a:pPr>
            <a:r>
              <a:rPr lang="en-US" sz="2400" b="1" i="1" dirty="0" smtClean="0">
                <a:latin typeface="Arial"/>
                <a:cs typeface="Arial"/>
              </a:rPr>
              <a:t>F </a:t>
            </a:r>
            <a:r>
              <a:rPr lang="en-US" sz="2400" b="1" dirty="0" smtClean="0">
                <a:latin typeface="Arial"/>
                <a:cs typeface="Arial"/>
              </a:rPr>
              <a:t>= </a:t>
            </a:r>
            <a:r>
              <a:rPr lang="en-US" sz="2400" b="1" i="1" dirty="0" smtClean="0">
                <a:latin typeface="Arial"/>
                <a:cs typeface="Arial"/>
              </a:rPr>
              <a:t>sin </a:t>
            </a:r>
            <a:r>
              <a:rPr lang="el-GR" sz="2400" b="1" i="1" dirty="0" smtClean="0">
                <a:latin typeface="Arial"/>
                <a:cs typeface="Arial"/>
              </a:rPr>
              <a:t>φ</a:t>
            </a:r>
            <a:r>
              <a:rPr lang="en-US" sz="1100" b="1" i="1" dirty="0" smtClean="0">
                <a:latin typeface="Arial"/>
                <a:cs typeface="Arial"/>
              </a:rPr>
              <a:t>m  </a:t>
            </a:r>
            <a:r>
              <a:rPr lang="en-US" sz="2400" b="1" dirty="0" smtClean="0">
                <a:latin typeface="Arial"/>
                <a:cs typeface="Arial"/>
              </a:rPr>
              <a:t>cos²</a:t>
            </a:r>
            <a:r>
              <a:rPr lang="el-GR" sz="2800" b="1" i="1" dirty="0" smtClean="0">
                <a:latin typeface="Arial"/>
                <a:cs typeface="Arial"/>
              </a:rPr>
              <a:t>φ</a:t>
            </a:r>
            <a:r>
              <a:rPr lang="en-US" sz="1400" b="1" i="1" dirty="0" smtClean="0">
                <a:latin typeface="Arial"/>
                <a:cs typeface="Arial"/>
              </a:rPr>
              <a:t>m   </a:t>
            </a:r>
            <a:r>
              <a:rPr lang="en-US" sz="2400" b="1" dirty="0" smtClean="0">
                <a:latin typeface="Arial"/>
                <a:cs typeface="Arial"/>
              </a:rPr>
              <a:t>sin²1"</a:t>
            </a:r>
            <a:endParaRPr lang="ar-EG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Reduction to Mean Sea Level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899" y="1524848"/>
            <a:ext cx="850657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 smtClean="0"/>
              <a:t>In </a:t>
            </a:r>
            <a:r>
              <a:rPr lang="en-US" sz="2000" b="1" dirty="0" smtClean="0"/>
              <a:t>geodetic work, all horizontal </a:t>
            </a:r>
            <a:r>
              <a:rPr lang="en-US" sz="2000" b="1" dirty="0" smtClean="0"/>
              <a:t>distance s are referred to mean sea level, that </a:t>
            </a:r>
            <a:endParaRPr lang="en-US" sz="2000" b="1" dirty="0" smtClean="0"/>
          </a:p>
          <a:p>
            <a:pPr algn="ctr" rtl="0"/>
            <a:r>
              <a:rPr lang="en-US" sz="2000" b="1" dirty="0" smtClean="0"/>
              <a:t>is, the stations </a:t>
            </a:r>
            <a:r>
              <a:rPr lang="en-US" sz="2000" b="1" dirty="0" smtClean="0"/>
              <a:t>are all supposed to </a:t>
            </a:r>
            <a:r>
              <a:rPr lang="en-US" sz="2000" b="1" dirty="0" smtClean="0"/>
              <a:t>be projected </a:t>
            </a:r>
            <a:r>
              <a:rPr lang="en-US" sz="2000" b="1" dirty="0" err="1" smtClean="0"/>
              <a:t>radially</a:t>
            </a:r>
            <a:r>
              <a:rPr lang="en-US" sz="2000" b="1" dirty="0" smtClean="0"/>
              <a:t> </a:t>
            </a:r>
            <a:r>
              <a:rPr lang="en-US" sz="2000" b="1" dirty="0" smtClean="0"/>
              <a:t>(more </a:t>
            </a:r>
            <a:r>
              <a:rPr lang="en-US" sz="2000" b="1" dirty="0" smtClean="0"/>
              <a:t>strictly, </a:t>
            </a:r>
          </a:p>
          <a:p>
            <a:pPr algn="ctr" rtl="0"/>
            <a:r>
              <a:rPr lang="en-US" sz="2000" b="1" dirty="0" smtClean="0"/>
              <a:t>normally</a:t>
            </a:r>
            <a:r>
              <a:rPr lang="en-US" sz="2000" b="1" dirty="0" smtClean="0"/>
              <a:t>) on t o a </a:t>
            </a:r>
            <a:r>
              <a:rPr lang="en-US" sz="2000" b="1" dirty="0" smtClean="0"/>
              <a:t>mean-sea- level surface, and </a:t>
            </a:r>
            <a:r>
              <a:rPr lang="en-US" sz="2000" b="1" dirty="0" smtClean="0"/>
              <a:t>all </a:t>
            </a:r>
            <a:r>
              <a:rPr lang="en-US" sz="2000" b="1" dirty="0" smtClean="0"/>
              <a:t>distances are reckoned </a:t>
            </a:r>
            <a:r>
              <a:rPr lang="en-US" sz="2000" b="1" dirty="0" smtClean="0"/>
              <a:t>on this surface . </a:t>
            </a:r>
            <a:endParaRPr lang="en-US" sz="2000" b="1" dirty="0" smtClean="0"/>
          </a:p>
          <a:p>
            <a:pPr algn="ctr" rtl="0"/>
            <a:endParaRPr lang="en-US" sz="2000" b="1" dirty="0" smtClean="0"/>
          </a:p>
          <a:p>
            <a:pPr algn="ctr" rtl="0"/>
            <a:r>
              <a:rPr lang="en-US" sz="2000" b="1" dirty="0" smtClean="0"/>
              <a:t>All the angle </a:t>
            </a:r>
            <a:r>
              <a:rPr lang="en-US" sz="2000" b="1" dirty="0" smtClean="0"/>
              <a:t>s of a triangulation </a:t>
            </a:r>
            <a:r>
              <a:rPr lang="en-US" sz="2000" b="1" dirty="0" smtClean="0"/>
              <a:t>system are </a:t>
            </a:r>
            <a:r>
              <a:rPr lang="en-US" sz="2000" b="1" dirty="0" smtClean="0"/>
              <a:t>measured as horizontal </a:t>
            </a:r>
            <a:r>
              <a:rPr lang="en-US" sz="2000" b="1" dirty="0" smtClean="0"/>
              <a:t>angles, and</a:t>
            </a:r>
            <a:r>
              <a:rPr lang="en-US" sz="2000" b="1" dirty="0" smtClean="0"/>
              <a:t> </a:t>
            </a:r>
            <a:endParaRPr lang="en-US" sz="2000" b="1" dirty="0" smtClean="0"/>
          </a:p>
          <a:p>
            <a:pPr algn="ctr" rtl="0"/>
            <a:r>
              <a:rPr lang="en-US" sz="2000" b="1" dirty="0" smtClean="0"/>
              <a:t>are </a:t>
            </a:r>
            <a:r>
              <a:rPr lang="en-US" sz="2000" b="1" dirty="0" smtClean="0"/>
              <a:t>not </a:t>
            </a:r>
            <a:r>
              <a:rPr lang="en-US" sz="2000" b="1" dirty="0" smtClean="0"/>
              <a:t>practically affected by the different elevations </a:t>
            </a:r>
            <a:r>
              <a:rPr lang="en-US" sz="2000" b="1" dirty="0" smtClean="0"/>
              <a:t>which </a:t>
            </a:r>
            <a:r>
              <a:rPr lang="en-US" sz="2000" b="1" dirty="0" smtClean="0"/>
              <a:t>the various </a:t>
            </a:r>
          </a:p>
          <a:p>
            <a:pPr algn="ctr" rtl="0"/>
            <a:r>
              <a:rPr lang="en-US" sz="2000" b="1" dirty="0" smtClean="0"/>
              <a:t>stations </a:t>
            </a:r>
            <a:r>
              <a:rPr lang="en-US" sz="2000" b="1" dirty="0" smtClean="0"/>
              <a:t>may have . </a:t>
            </a:r>
            <a:endParaRPr lang="en-US" sz="2000" b="1" dirty="0" smtClean="0"/>
          </a:p>
          <a:p>
            <a:pPr algn="ctr" rtl="0"/>
            <a:endParaRPr lang="en-US" sz="2000" b="1" dirty="0" smtClean="0"/>
          </a:p>
          <a:p>
            <a:pPr algn="ctr" rtl="0"/>
            <a:r>
              <a:rPr lang="en-US" sz="2000" b="1" dirty="0" smtClean="0"/>
              <a:t>If the lines </a:t>
            </a:r>
            <a:r>
              <a:rPr lang="en-US" sz="2000" b="1" dirty="0" smtClean="0"/>
              <a:t>which are actually </a:t>
            </a:r>
            <a:r>
              <a:rPr lang="en-US" sz="2000" b="1" dirty="0" smtClean="0"/>
              <a:t>measured (bases </a:t>
            </a:r>
            <a:r>
              <a:rPr lang="en-US" sz="2000" b="1" dirty="0" smtClean="0"/>
              <a:t>and </a:t>
            </a:r>
            <a:r>
              <a:rPr lang="en-US" sz="2000" b="1" dirty="0" smtClean="0"/>
              <a:t>check </a:t>
            </a:r>
            <a:r>
              <a:rPr lang="en-US" sz="2000" b="1" dirty="0" smtClean="0"/>
              <a:t>bases) are </a:t>
            </a:r>
            <a:r>
              <a:rPr lang="en-US" sz="2000" b="1" dirty="0" smtClean="0"/>
              <a:t>reduced </a:t>
            </a:r>
          </a:p>
          <a:p>
            <a:pPr algn="ctr" rtl="0"/>
            <a:r>
              <a:rPr lang="en-US" sz="2000" b="1" dirty="0" smtClean="0"/>
              <a:t>to </a:t>
            </a:r>
            <a:r>
              <a:rPr lang="en-US" sz="2000" b="1" dirty="0" smtClean="0"/>
              <a:t>mean </a:t>
            </a:r>
            <a:r>
              <a:rPr lang="en-US" sz="2000" b="1" dirty="0" smtClean="0"/>
              <a:t>sea level, all computed </a:t>
            </a:r>
            <a:r>
              <a:rPr lang="en-US" sz="2000" b="1" dirty="0" smtClean="0"/>
              <a:t>lines will correspond to </a:t>
            </a:r>
            <a:r>
              <a:rPr lang="en-US" sz="2000" b="1" dirty="0" smtClean="0"/>
              <a:t>this level </a:t>
            </a:r>
            <a:r>
              <a:rPr lang="en-US" sz="2000" b="1" dirty="0" smtClean="0"/>
              <a:t>without </a:t>
            </a:r>
            <a:endParaRPr lang="en-US" sz="2000" b="1" dirty="0" smtClean="0"/>
          </a:p>
          <a:p>
            <a:pPr algn="ctr" rtl="0"/>
            <a:r>
              <a:rPr lang="en-US" sz="2000" b="1" dirty="0" smtClean="0"/>
              <a:t>further </a:t>
            </a:r>
            <a:r>
              <a:rPr lang="en-US" sz="2000" b="1" dirty="0" smtClean="0"/>
              <a:t>reduction</a:t>
            </a:r>
            <a:r>
              <a:rPr lang="en-US" sz="2000" b="1" dirty="0" smtClean="0"/>
              <a:t>.</a:t>
            </a:r>
          </a:p>
          <a:p>
            <a:pPr algn="ctr" rtl="0"/>
            <a:endParaRPr lang="en-US" sz="2000" b="1" dirty="0" smtClean="0"/>
          </a:p>
          <a:p>
            <a:pPr algn="ctr" rtl="0"/>
            <a:r>
              <a:rPr lang="en-US" sz="2000" b="1" dirty="0" smtClean="0"/>
              <a:t>It is necessary, </a:t>
            </a:r>
            <a:r>
              <a:rPr lang="en-US" sz="2000" b="1" dirty="0" smtClean="0"/>
              <a:t>therefore, </a:t>
            </a:r>
            <a:r>
              <a:rPr lang="en-US" sz="2000" b="1" dirty="0" smtClean="0"/>
              <a:t>to </a:t>
            </a:r>
            <a:r>
              <a:rPr lang="en-US" sz="2000" b="1" dirty="0" smtClean="0"/>
              <a:t>conne</a:t>
            </a:r>
            <a:r>
              <a:rPr lang="en-US" sz="2000" b="1" dirty="0" smtClean="0"/>
              <a:t>c</a:t>
            </a:r>
            <a:r>
              <a:rPr lang="en-US" sz="2000" b="1" dirty="0" smtClean="0"/>
              <a:t>t the </a:t>
            </a:r>
            <a:r>
              <a:rPr lang="en-US" sz="2000" b="1" dirty="0" smtClean="0"/>
              <a:t>ends of base lines </a:t>
            </a:r>
            <a:r>
              <a:rPr lang="en-US" sz="2000" b="1" dirty="0" smtClean="0"/>
              <a:t>with the </a:t>
            </a:r>
            <a:r>
              <a:rPr lang="en-US" sz="2000" b="1" dirty="0" smtClean="0"/>
              <a:t>nearest </a:t>
            </a:r>
            <a:endParaRPr lang="en-US" sz="2000" b="1" dirty="0" smtClean="0"/>
          </a:p>
          <a:p>
            <a:pPr algn="ctr" rtl="0"/>
            <a:r>
              <a:rPr lang="en-US" sz="2000" b="1" dirty="0" smtClean="0"/>
              <a:t>bench marks whose elevations </a:t>
            </a:r>
            <a:r>
              <a:rPr lang="en-US" sz="2000" b="1" dirty="0" smtClean="0"/>
              <a:t>are known with reference to mean sea level . </a:t>
            </a:r>
            <a:endParaRPr lang="ar-EG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36712"/>
            <a:ext cx="3594894" cy="529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981423"/>
            <a:ext cx="6192000" cy="203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7267241" cy="247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05064"/>
            <a:ext cx="2915912" cy="96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8928" y="476672"/>
            <a:ext cx="1844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then, from </a:t>
            </a:r>
            <a:r>
              <a:rPr lang="en-US" b="1" dirty="0" smtClean="0"/>
              <a:t>Figure</a:t>
            </a:r>
            <a:endParaRPr lang="ar-EG" b="1" dirty="0"/>
          </a:p>
        </p:txBody>
      </p:sp>
      <p:sp>
        <p:nvSpPr>
          <p:cNvPr id="7" name="Rectangle 6"/>
          <p:cNvSpPr/>
          <p:nvPr/>
        </p:nvSpPr>
        <p:spPr>
          <a:xfrm>
            <a:off x="432048" y="3573016"/>
            <a:ext cx="81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or since a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s always very small as compared with </a:t>
            </a:r>
            <a:r>
              <a:rPr lang="en-US" sz="2000" b="1" dirty="0" smtClean="0"/>
              <a:t>r, we </a:t>
            </a:r>
            <a:r>
              <a:rPr lang="en-US" sz="2000" b="1" dirty="0" smtClean="0"/>
              <a:t>may write</a:t>
            </a:r>
            <a:endParaRPr lang="ar-EG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1691680" y="42930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=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Curvature and Refraction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72208"/>
            <a:ext cx="8568952" cy="4853136"/>
          </a:xfrm>
        </p:spPr>
        <p:txBody>
          <a:bodyPr>
            <a:normAutofit fontScale="70000" lnSpcReduction="20000"/>
          </a:bodyPr>
          <a:lstStyle/>
          <a:p>
            <a:pPr algn="ctr" rtl="0">
              <a:buNone/>
            </a:pPr>
            <a:r>
              <a:rPr lang="en-US" b="1" dirty="0" smtClean="0"/>
              <a:t>it is necessary to consider </a:t>
            </a:r>
            <a:r>
              <a:rPr lang="en-US" b="1" dirty="0" smtClean="0"/>
              <a:t>the </a:t>
            </a:r>
            <a:r>
              <a:rPr lang="en-US" b="1" dirty="0" smtClean="0"/>
              <a:t>effect of curvature and refraction on a </a:t>
            </a:r>
          </a:p>
          <a:p>
            <a:pPr algn="ctr" rtl="0">
              <a:buNone/>
            </a:pPr>
            <a:r>
              <a:rPr lang="en-US" b="1" dirty="0" smtClean="0"/>
              <a:t>line of sight.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In geodetic work, curvature is understood to mean the apparent </a:t>
            </a:r>
          </a:p>
          <a:p>
            <a:pPr algn="ctr" rtl="0">
              <a:buNone/>
            </a:pPr>
            <a:r>
              <a:rPr lang="en-US" b="1" dirty="0" smtClean="0"/>
              <a:t>reduction of elevation of an observed station, due to the rotundity of </a:t>
            </a:r>
          </a:p>
          <a:p>
            <a:pPr algn="ctr" rtl="0">
              <a:buNone/>
            </a:pPr>
            <a:r>
              <a:rPr lang="en-US" b="1" dirty="0" smtClean="0"/>
              <a:t>the earth and consequent falling away of a level line from a horizontal </a:t>
            </a:r>
          </a:p>
          <a:p>
            <a:pPr algn="ctr" rtl="0">
              <a:buNone/>
            </a:pPr>
            <a:r>
              <a:rPr lang="en-US" b="1" dirty="0" smtClean="0"/>
              <a:t>line of sight.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Refraction is understood to mean the apparent increase of elevation of </a:t>
            </a:r>
            <a:endParaRPr lang="ar-EG" b="1" dirty="0" smtClean="0"/>
          </a:p>
          <a:p>
            <a:pPr algn="ctr">
              <a:buNone/>
            </a:pPr>
            <a:r>
              <a:rPr lang="en-US" b="1" dirty="0" smtClean="0"/>
              <a:t>an observed station, due to the refraction of light and consequent </a:t>
            </a:r>
            <a:endParaRPr lang="ar-EG" b="1" dirty="0" smtClean="0"/>
          </a:p>
          <a:p>
            <a:pPr algn="ctr">
              <a:buNone/>
            </a:pPr>
            <a:r>
              <a:rPr lang="en-US" b="1" dirty="0" smtClean="0"/>
              <a:t>curving of t he l </a:t>
            </a:r>
            <a:r>
              <a:rPr lang="en-US" b="1" dirty="0" err="1" smtClean="0"/>
              <a:t>ine</a:t>
            </a:r>
            <a:r>
              <a:rPr lang="en-US" b="1" dirty="0" smtClean="0"/>
              <a:t> of sight as it passes through air of differing </a:t>
            </a:r>
            <a:endParaRPr lang="ar-EG" b="1" dirty="0" smtClean="0"/>
          </a:p>
          <a:p>
            <a:pPr algn="ctr">
              <a:buNone/>
            </a:pPr>
            <a:r>
              <a:rPr lang="en-US" b="1" dirty="0" smtClean="0"/>
              <a:t>densities.</a:t>
            </a:r>
            <a:endParaRPr lang="ar-EG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0936"/>
            <a:ext cx="5872683" cy="540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564934" cy="6120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smtClean="0"/>
              <a:t>The net result is an apparent loss of elevation, causing an angle of depression </a:t>
            </a:r>
            <a:endParaRPr lang="ar-EG" sz="2000" b="1" dirty="0" smtClean="0"/>
          </a:p>
          <a:p>
            <a:pPr algn="ctr">
              <a:buNone/>
            </a:pPr>
            <a:r>
              <a:rPr lang="en-US" sz="2000" b="1" dirty="0" smtClean="0"/>
              <a:t>in, sighting between two stations of equal altitude . </a:t>
            </a:r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r>
              <a:rPr lang="en-US" sz="2000" b="1" dirty="0" smtClean="0"/>
              <a:t>In Figure, the circle ADE represents a level line through the observing point  A, </a:t>
            </a:r>
            <a:endParaRPr lang="ar-EG" sz="2000" b="1" dirty="0" smtClean="0"/>
          </a:p>
          <a:p>
            <a:pPr algn="ctr">
              <a:buNone/>
            </a:pPr>
            <a:r>
              <a:rPr lang="en-US" sz="2000" b="1" dirty="0" smtClean="0"/>
              <a:t>necessarily following the curvature of the earth.</a:t>
            </a:r>
          </a:p>
          <a:p>
            <a:pPr algn="ctr">
              <a:buNone/>
            </a:pPr>
            <a:endParaRPr lang="en-US" sz="2000" b="1" dirty="0" smtClean="0"/>
          </a:p>
          <a:p>
            <a:pPr algn="ctr" rtl="0">
              <a:buNone/>
            </a:pPr>
            <a:r>
              <a:rPr lang="en-US" sz="2000" b="1" dirty="0" smtClean="0"/>
              <a:t>Assuming the line of sight to be truly level or horizontal at the point A, the </a:t>
            </a:r>
          </a:p>
          <a:p>
            <a:pPr algn="ctr" rtl="0">
              <a:buNone/>
            </a:pPr>
            <a:r>
              <a:rPr lang="en-US" sz="2000" b="1" dirty="0" smtClean="0"/>
              <a:t>observer apparently sees, in the straight line direction AB (tangent to the circle </a:t>
            </a:r>
          </a:p>
          <a:p>
            <a:pPr algn="ctr" rtl="0">
              <a:buNone/>
            </a:pPr>
            <a:r>
              <a:rPr lang="en-US" sz="2000" b="1" dirty="0" smtClean="0"/>
              <a:t>at A) , but owing to the refraction of light actually looks along the curved line </a:t>
            </a:r>
          </a:p>
          <a:p>
            <a:pPr algn="ctr" rtl="0">
              <a:buNone/>
            </a:pPr>
            <a:r>
              <a:rPr lang="en-US" sz="2000" b="1" dirty="0" smtClean="0"/>
              <a:t>AC (also tangent at A) . The observer therefore, regards C as having whereas </a:t>
            </a:r>
          </a:p>
          <a:p>
            <a:pPr algn="ctr" rtl="0">
              <a:buNone/>
            </a:pPr>
            <a:r>
              <a:rPr lang="en-US" sz="2000" b="1" dirty="0" smtClean="0"/>
              <a:t>the point D is the one which really has the same elevation as A. There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s hence </a:t>
            </a:r>
          </a:p>
          <a:p>
            <a:pPr algn="ctr" rtl="0">
              <a:buNone/>
            </a:pPr>
            <a:r>
              <a:rPr lang="en-US" sz="2000" b="1" dirty="0" smtClean="0"/>
              <a:t>an apparent loss of elevation at C equal to CD, as the net result of t he loss BD </a:t>
            </a:r>
          </a:p>
          <a:p>
            <a:pPr algn="ctr" rtl="0">
              <a:buNone/>
            </a:pPr>
            <a:r>
              <a:rPr lang="en-US" sz="2000" b="1" dirty="0" smtClean="0"/>
              <a:t>due to curvature and the gain BC due to refraction. Just as C appears to lie at B, </a:t>
            </a:r>
          </a:p>
          <a:p>
            <a:pPr algn="ctr" rtl="0">
              <a:buNone/>
            </a:pPr>
            <a:r>
              <a:rPr lang="en-US" sz="2000" b="1" dirty="0" smtClean="0"/>
              <a:t>so any point F appears t o lie at a corresponding point C. The apparent difference of elevation of the points A and F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s measured by t he line BC, </a:t>
            </a:r>
          </a:p>
          <a:p>
            <a:pPr algn="ctr" rtl="0">
              <a:buNone/>
            </a:pPr>
            <a:r>
              <a:rPr lang="en-US" sz="2000" b="1" dirty="0" smtClean="0"/>
              <a:t>the true difference being DE. </a:t>
            </a:r>
            <a:r>
              <a:rPr lang="pt-BR" sz="2000" b="1" dirty="0" smtClean="0"/>
              <a:t>As DE BC BD FG, </a:t>
            </a:r>
            <a:r>
              <a:rPr lang="en-US" sz="2000" b="1" dirty="0" smtClean="0"/>
              <a:t>the apparent loss equals BD FG, </a:t>
            </a:r>
          </a:p>
          <a:p>
            <a:pPr algn="ctr" rtl="0">
              <a:buNone/>
            </a:pPr>
            <a:r>
              <a:rPr lang="en-US" sz="2000" b="1" dirty="0" smtClean="0"/>
              <a:t>which does not ordinarily differ much from CD.</a:t>
            </a:r>
            <a:endParaRPr lang="ar-EG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346" y="260648"/>
            <a:ext cx="6295006" cy="471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9552" y="5097378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000" b="1" dirty="0" smtClean="0"/>
              <a:t>Referring to Figure, BD represents t he effect of curvature, and BC the effect of refraction, as in the previous figure . By geometry we have,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021288"/>
            <a:ext cx="3062445" cy="50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296" y="1556792"/>
            <a:ext cx="5904000" cy="73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67544" y="47667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The earth is so large as compared with any actual case in practice that we </a:t>
            </a:r>
            <a:endParaRPr lang="ar-EG" sz="2000" b="1" dirty="0" smtClean="0"/>
          </a:p>
          <a:p>
            <a:pPr algn="l" rtl="0"/>
            <a:r>
              <a:rPr lang="en-US" sz="2000" b="1" dirty="0" smtClean="0"/>
              <a:t>may substitute AD ( = distance, called K) for AB and DE (= 2R) for BE, without any practical error, and write</a:t>
            </a:r>
          </a:p>
          <a:p>
            <a:endParaRPr lang="en-US" sz="2000" dirty="0" smtClean="0"/>
          </a:p>
          <a:p>
            <a:endParaRPr lang="ar-EG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95535" y="2492896"/>
            <a:ext cx="8352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in which all </a:t>
            </a:r>
            <a:r>
              <a:rPr lang="en-US" sz="2000" b="1" dirty="0" smtClean="0"/>
              <a:t>values </a:t>
            </a:r>
            <a:r>
              <a:rPr lang="en-US" sz="2000" b="1" dirty="0" smtClean="0"/>
              <a:t>are </a:t>
            </a:r>
            <a:r>
              <a:rPr lang="en-US" sz="2000" b="1" dirty="0" smtClean="0"/>
              <a:t>to </a:t>
            </a:r>
            <a:r>
              <a:rPr lang="en-US" sz="2000" b="1" dirty="0" smtClean="0"/>
              <a:t>be taken in the same units. As the result of proper investigations we may also write</a:t>
            </a:r>
            <a:endParaRPr lang="ar-EG" sz="2000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284984"/>
            <a:ext cx="7016644" cy="79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5535" y="4365104"/>
            <a:ext cx="81343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/>
              <a:t>in which m is a coefficient having a mean value of .070, and K and R are the same as before. We thus have</a:t>
            </a:r>
            <a:endParaRPr lang="ar-EG" sz="2000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7" y="5301208"/>
            <a:ext cx="6228000" cy="60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CALCULATIONS USING SMALL CIRCLES (PARALLELS OF LATITUDE)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4208"/>
            <a:ext cx="5148064" cy="5083792"/>
          </a:xfrm>
        </p:spPr>
        <p:txBody>
          <a:bodyPr>
            <a:normAutofit fontScale="70000" lnSpcReduction="20000"/>
          </a:bodyPr>
          <a:lstStyle/>
          <a:p>
            <a:pPr algn="ctr" rtl="0">
              <a:buNone/>
            </a:pPr>
            <a:r>
              <a:rPr lang="en-US" b="1" dirty="0" smtClean="0"/>
              <a:t>When calculating arc lengths on small </a:t>
            </a:r>
          </a:p>
          <a:p>
            <a:pPr algn="ctr" rtl="0">
              <a:buNone/>
            </a:pPr>
            <a:r>
              <a:rPr lang="en-US" b="1" dirty="0" smtClean="0"/>
              <a:t>circles (parallels of  latitude) the radius of </a:t>
            </a:r>
          </a:p>
          <a:p>
            <a:pPr algn="ctr" rtl="0">
              <a:buNone/>
            </a:pPr>
            <a:r>
              <a:rPr lang="en-US" b="1" dirty="0" smtClean="0"/>
              <a:t>the circle is less than the earth’s radius </a:t>
            </a:r>
          </a:p>
          <a:p>
            <a:pPr algn="ctr" rtl="0">
              <a:buNone/>
            </a:pPr>
            <a:r>
              <a:rPr lang="en-US" b="1" dirty="0" smtClean="0"/>
              <a:t>(except for the equator). 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Therefore, before we start the arc length </a:t>
            </a:r>
          </a:p>
          <a:p>
            <a:pPr algn="ctr" rtl="0">
              <a:buNone/>
            </a:pPr>
            <a:r>
              <a:rPr lang="en-US" b="1" dirty="0" smtClean="0"/>
              <a:t>calculation, we need to find the radius of </a:t>
            </a:r>
          </a:p>
          <a:p>
            <a:pPr algn="ctr" rtl="0">
              <a:buNone/>
            </a:pPr>
            <a:r>
              <a:rPr lang="en-US" b="1" dirty="0" smtClean="0"/>
              <a:t>the parallel of latitude. The formula is: </a:t>
            </a:r>
          </a:p>
          <a:p>
            <a:pPr algn="ctr" rtl="0">
              <a:buNone/>
            </a:pPr>
            <a:r>
              <a:rPr lang="en-US" b="1" dirty="0" smtClean="0"/>
              <a:t>𝑟 = 6400 </a:t>
            </a:r>
            <a:r>
              <a:rPr lang="en-US" b="1" dirty="0" err="1" smtClean="0"/>
              <a:t>cos</a:t>
            </a:r>
            <a:r>
              <a:rPr lang="en-US" b="1" dirty="0" smtClean="0"/>
              <a:t> (</a:t>
            </a:r>
            <a:r>
              <a:rPr lang="el-GR" b="1" dirty="0" smtClean="0"/>
              <a:t>ϕ</a:t>
            </a:r>
            <a:r>
              <a:rPr lang="en-US" b="1" dirty="0" smtClean="0"/>
              <a:t>) </a:t>
            </a:r>
          </a:p>
          <a:p>
            <a:pPr algn="ctr" rtl="0">
              <a:buNone/>
            </a:pPr>
            <a:r>
              <a:rPr lang="en-US" b="1" dirty="0" smtClean="0"/>
              <a:t>where </a:t>
            </a:r>
            <a:r>
              <a:rPr lang="el-GR" b="1" dirty="0" smtClean="0"/>
              <a:t>ϕ</a:t>
            </a:r>
            <a:r>
              <a:rPr lang="en-US" b="1" dirty="0" smtClean="0"/>
              <a:t> is the angular measurement of </a:t>
            </a:r>
          </a:p>
          <a:p>
            <a:pPr algn="ctr" rtl="0">
              <a:buNone/>
            </a:pPr>
            <a:r>
              <a:rPr lang="en-US" b="1" dirty="0" smtClean="0"/>
              <a:t>latitude.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Arc length = r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ϕ</a:t>
            </a:r>
            <a:r>
              <a:rPr lang="en-US" b="1" dirty="0" smtClean="0"/>
              <a:t> . d</a:t>
            </a:r>
            <a:r>
              <a:rPr lang="el-GR" b="1" dirty="0" smtClean="0"/>
              <a:t>λ</a:t>
            </a:r>
            <a:endParaRPr lang="en-US" b="1" dirty="0" smtClean="0"/>
          </a:p>
          <a:p>
            <a:pPr algn="ctr" rtl="0">
              <a:buNone/>
            </a:pPr>
            <a:endParaRPr lang="ar-EG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76872"/>
            <a:ext cx="29527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MERIDIAN CONVERGENCE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000" b="1" dirty="0" smtClean="0"/>
              <a:t>A basic but important geometric relationship is:</a:t>
            </a:r>
          </a:p>
          <a:p>
            <a:pPr algn="ctr" rtl="0">
              <a:buNone/>
            </a:pPr>
            <a:r>
              <a:rPr lang="en-US" sz="2000" b="1" dirty="0" smtClean="0"/>
              <a:t> arc (linear units) = central angle (radians) x circular radius (linear units)</a:t>
            </a:r>
          </a:p>
          <a:p>
            <a:pPr algn="ctr" rtl="0">
              <a:buNone/>
            </a:pPr>
            <a:r>
              <a:rPr lang="en-US" sz="2000" b="1" dirty="0" smtClean="0"/>
              <a:t>Applying the above equality to triangle EAC in Fig. (a) and also using Fig. (b), then:</a:t>
            </a:r>
          </a:p>
          <a:p>
            <a:pPr algn="ctr" rtl="0">
              <a:buNone/>
            </a:pPr>
            <a:r>
              <a:rPr lang="it-IT" sz="2000" b="1" dirty="0" smtClean="0"/>
              <a:t>arc </a:t>
            </a:r>
            <a:r>
              <a:rPr lang="it-IT" sz="2000" b="1" i="1" dirty="0" smtClean="0"/>
              <a:t>AC = dt N</a:t>
            </a:r>
            <a:r>
              <a:rPr lang="it-IT" sz="1300" b="1" i="1" dirty="0" smtClean="0"/>
              <a:t>A</a:t>
            </a:r>
            <a:r>
              <a:rPr lang="it-IT" sz="2000" b="1" i="1" dirty="0" smtClean="0"/>
              <a:t> cot </a:t>
            </a:r>
            <a:r>
              <a:rPr lang="el-GR" sz="2000" b="1" i="1" dirty="0" smtClean="0"/>
              <a:t>ϕ</a:t>
            </a:r>
            <a:r>
              <a:rPr lang="it-IT" sz="1300" b="1" i="1" dirty="0" smtClean="0"/>
              <a:t>A</a:t>
            </a:r>
            <a:r>
              <a:rPr lang="it-IT" sz="2000" b="1" i="1" dirty="0" smtClean="0"/>
              <a:t>     --------- (1)</a:t>
            </a:r>
          </a:p>
          <a:p>
            <a:pPr algn="ctr" rtl="0">
              <a:buNone/>
            </a:pPr>
            <a:r>
              <a:rPr lang="en-US" sz="2000" b="1" dirty="0" smtClean="0"/>
              <a:t>Similarly, from triangle FAC we have:</a:t>
            </a:r>
          </a:p>
          <a:p>
            <a:pPr algn="ctr" rtl="0">
              <a:buNone/>
            </a:pPr>
            <a:r>
              <a:rPr lang="it-IT" sz="2000" b="1" dirty="0" smtClean="0"/>
              <a:t>arc </a:t>
            </a:r>
            <a:r>
              <a:rPr lang="it-IT" sz="2000" b="1" i="1" dirty="0" smtClean="0"/>
              <a:t>AC = d</a:t>
            </a:r>
            <a:r>
              <a:rPr lang="el-GR" sz="2000" b="1" i="1" dirty="0" smtClean="0"/>
              <a:t>λ</a:t>
            </a:r>
            <a:r>
              <a:rPr lang="it-IT" sz="2000" b="1" i="1" dirty="0" smtClean="0"/>
              <a:t> N</a:t>
            </a:r>
            <a:r>
              <a:rPr lang="it-IT" sz="1300" b="1" i="1" dirty="0" smtClean="0"/>
              <a:t>A</a:t>
            </a:r>
            <a:r>
              <a:rPr lang="it-IT" sz="2000" b="1" i="1" dirty="0" smtClean="0"/>
              <a:t> cos </a:t>
            </a:r>
            <a:r>
              <a:rPr lang="el-GR" sz="2000" b="1" i="1" dirty="0" smtClean="0"/>
              <a:t>ϕ</a:t>
            </a:r>
            <a:r>
              <a:rPr lang="it-IT" sz="1200" b="1" i="1" dirty="0" smtClean="0"/>
              <a:t>A    </a:t>
            </a:r>
            <a:r>
              <a:rPr lang="it-IT" sz="1900" b="1" i="1" dirty="0" smtClean="0"/>
              <a:t>----------------- (2)</a:t>
            </a:r>
            <a:endParaRPr lang="it-IT" sz="2000" b="1" i="1" dirty="0" smtClean="0"/>
          </a:p>
          <a:p>
            <a:pPr algn="ctr" rtl="0">
              <a:buNone/>
            </a:pPr>
            <a:r>
              <a:rPr lang="en-US" sz="2000" b="1" dirty="0" smtClean="0"/>
              <a:t>Because the arcs in (1) and (2) are approximately equal, it immediately follows:</a:t>
            </a:r>
          </a:p>
          <a:p>
            <a:pPr algn="ctr" rtl="0">
              <a:buNone/>
            </a:pPr>
            <a:r>
              <a:rPr lang="en-US" sz="2000" b="1" i="1" dirty="0" err="1" smtClean="0"/>
              <a:t>dt</a:t>
            </a:r>
            <a:r>
              <a:rPr lang="en-US" sz="2000" b="1" i="1" dirty="0" smtClean="0"/>
              <a:t> = d</a:t>
            </a:r>
            <a:r>
              <a:rPr lang="el-GR" sz="2000" b="1" i="1" dirty="0" smtClean="0"/>
              <a:t>λ</a:t>
            </a:r>
            <a:r>
              <a:rPr lang="en-US" sz="2000" b="1" i="1" dirty="0" smtClean="0"/>
              <a:t> sin </a:t>
            </a:r>
            <a:r>
              <a:rPr lang="el-GR" sz="2000" b="1" i="1" dirty="0" smtClean="0"/>
              <a:t>ϕ</a:t>
            </a:r>
            <a:r>
              <a:rPr lang="en-US" sz="1100" b="1" i="1" dirty="0" smtClean="0"/>
              <a:t>A</a:t>
            </a:r>
            <a:r>
              <a:rPr lang="en-US" sz="2000" b="1" i="1" dirty="0" smtClean="0"/>
              <a:t>   ---------------- (3)</a:t>
            </a:r>
          </a:p>
          <a:p>
            <a:pPr algn="ctr" rtl="0">
              <a:buNone/>
            </a:pPr>
            <a:r>
              <a:rPr lang="en-US" sz="2000" b="1" dirty="0" smtClean="0"/>
              <a:t>For the differential planar case, an element of geodesic </a:t>
            </a:r>
            <a:r>
              <a:rPr lang="en-US" sz="2000" b="1" i="1" dirty="0" err="1" smtClean="0"/>
              <a:t>ds</a:t>
            </a:r>
            <a:r>
              <a:rPr lang="en-US" sz="2000" b="1" i="1" dirty="0" smtClean="0"/>
              <a:t> is equal to an</a:t>
            </a:r>
          </a:p>
          <a:p>
            <a:pPr algn="ctr" rtl="0">
              <a:buNone/>
            </a:pPr>
            <a:r>
              <a:rPr lang="en-US" sz="2000" b="1" dirty="0" smtClean="0"/>
              <a:t>element of normal section and is a straight line Fig. ©. From triangle ABC, we obtain:</a:t>
            </a:r>
          </a:p>
          <a:p>
            <a:pPr algn="ctr" rtl="0">
              <a:buNone/>
            </a:pPr>
            <a:r>
              <a:rPr lang="en-US" sz="2000" b="1" dirty="0" smtClean="0"/>
              <a:t>arc </a:t>
            </a:r>
            <a:r>
              <a:rPr lang="en-US" sz="2000" b="1" i="1" dirty="0" smtClean="0"/>
              <a:t>AC = </a:t>
            </a:r>
            <a:r>
              <a:rPr lang="en-US" sz="2000" b="1" i="1" dirty="0" err="1" smtClean="0"/>
              <a:t>ds</a:t>
            </a:r>
            <a:r>
              <a:rPr lang="en-US" sz="2000" b="1" i="1" dirty="0" smtClean="0"/>
              <a:t> sin </a:t>
            </a:r>
            <a:r>
              <a:rPr lang="el-GR" sz="2000" b="1" i="1" dirty="0" smtClean="0"/>
              <a:t>α</a:t>
            </a:r>
            <a:r>
              <a:rPr lang="en-US" sz="1050" b="1" i="1" dirty="0" smtClean="0"/>
              <a:t>AB</a:t>
            </a:r>
            <a:r>
              <a:rPr lang="en-US" sz="2000" b="1" i="1" dirty="0" smtClean="0"/>
              <a:t>     ------------- (4)</a:t>
            </a:r>
          </a:p>
          <a:p>
            <a:pPr algn="ctr" rtl="0">
              <a:buNone/>
            </a:pPr>
            <a:r>
              <a:rPr lang="en-US" sz="2000" b="1" dirty="0" smtClean="0"/>
              <a:t>Equating (4) and (2), an expression for </a:t>
            </a:r>
            <a:r>
              <a:rPr lang="en-US" sz="2000" b="1" i="1" dirty="0" smtClean="0"/>
              <a:t>d</a:t>
            </a:r>
            <a:r>
              <a:rPr lang="el-GR" sz="2000" b="1" i="1" dirty="0" smtClean="0"/>
              <a:t>λ</a:t>
            </a:r>
            <a:r>
              <a:rPr lang="en-US" sz="2000" b="1" i="1" dirty="0" smtClean="0"/>
              <a:t> is found</a:t>
            </a:r>
          </a:p>
          <a:p>
            <a:pPr algn="ctr" rtl="0">
              <a:buNone/>
            </a:pPr>
            <a:r>
              <a:rPr lang="es-ES" sz="2000" b="1" i="1" dirty="0" smtClean="0"/>
              <a:t>d</a:t>
            </a:r>
            <a:r>
              <a:rPr lang="el-GR" sz="2000" b="1" i="1" dirty="0" smtClean="0"/>
              <a:t>λ</a:t>
            </a:r>
            <a:r>
              <a:rPr lang="es-ES" sz="2000" b="1" i="1" dirty="0" smtClean="0"/>
              <a:t> = </a:t>
            </a:r>
            <a:r>
              <a:rPr lang="es-ES" sz="2000" b="1" i="1" dirty="0" err="1" smtClean="0"/>
              <a:t>ds</a:t>
            </a:r>
            <a:r>
              <a:rPr lang="es-ES" sz="2000" b="1" i="1" dirty="0" smtClean="0"/>
              <a:t> sin </a:t>
            </a:r>
            <a:r>
              <a:rPr lang="el-GR" sz="2000" b="1" i="1" dirty="0" smtClean="0"/>
              <a:t>α</a:t>
            </a:r>
            <a:r>
              <a:rPr lang="es-ES" sz="1100" b="1" i="1" dirty="0" smtClean="0"/>
              <a:t>AB </a:t>
            </a:r>
            <a:r>
              <a:rPr lang="es-ES" sz="2000" b="1" i="1" dirty="0" smtClean="0"/>
              <a:t>/(N</a:t>
            </a:r>
            <a:r>
              <a:rPr lang="es-ES" sz="1100" b="1" i="1" dirty="0" smtClean="0"/>
              <a:t>A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cos</a:t>
            </a:r>
            <a:r>
              <a:rPr lang="es-ES" sz="2000" b="1" i="1" dirty="0" smtClean="0"/>
              <a:t> </a:t>
            </a:r>
            <a:r>
              <a:rPr lang="el-GR" sz="2000" b="1" i="1" dirty="0" smtClean="0"/>
              <a:t>ϕ</a:t>
            </a:r>
            <a:r>
              <a:rPr lang="es-ES" sz="1100" b="1" i="1" dirty="0" smtClean="0"/>
              <a:t>A</a:t>
            </a:r>
            <a:r>
              <a:rPr lang="es-ES" sz="2000" b="1" i="1" dirty="0" smtClean="0"/>
              <a:t>)    ----------------- (5)</a:t>
            </a:r>
            <a:endParaRPr lang="ar-EG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/>
              <a:t>Finally, substituting (5) into (3) provides the formula to compute the convergence of </a:t>
            </a:r>
            <a:endParaRPr lang="ar-EG" sz="2000" b="1" dirty="0" smtClean="0"/>
          </a:p>
          <a:p>
            <a:pPr algn="ctr">
              <a:buNone/>
            </a:pPr>
            <a:r>
              <a:rPr lang="en-US" sz="2000" b="1" dirty="0" smtClean="0"/>
              <a:t>meridians </a:t>
            </a:r>
            <a:r>
              <a:rPr lang="en-US" sz="2000" b="1" i="1" dirty="0" err="1" smtClean="0"/>
              <a:t>dt</a:t>
            </a:r>
            <a:r>
              <a:rPr lang="en-US" sz="2000" b="1" i="1" dirty="0" smtClean="0"/>
              <a:t> as a function of the geodetic latitude </a:t>
            </a:r>
            <a:r>
              <a:rPr lang="el-GR" sz="2000" b="1" i="1" dirty="0" smtClean="0"/>
              <a:t>ϕ</a:t>
            </a:r>
            <a:r>
              <a:rPr lang="en-US" sz="1200" b="1" i="1" dirty="0" smtClean="0"/>
              <a:t>A</a:t>
            </a:r>
            <a:r>
              <a:rPr lang="en-US" sz="2000" b="1" i="1" dirty="0" smtClean="0"/>
              <a:t> of point </a:t>
            </a:r>
            <a:r>
              <a:rPr lang="en-US" sz="2000" b="1" dirty="0" smtClean="0"/>
              <a:t>A, the differential </a:t>
            </a:r>
            <a:endParaRPr lang="ar-EG" sz="2000" b="1" dirty="0" smtClean="0"/>
          </a:p>
          <a:p>
            <a:pPr algn="ctr">
              <a:buNone/>
            </a:pPr>
            <a:r>
              <a:rPr lang="en-US" sz="2000" b="1" dirty="0" smtClean="0"/>
              <a:t>distance </a:t>
            </a:r>
            <a:r>
              <a:rPr lang="en-US" sz="2000" b="1" i="1" dirty="0" err="1" smtClean="0"/>
              <a:t>ds</a:t>
            </a:r>
            <a:r>
              <a:rPr lang="en-US" sz="2000" b="1" i="1" dirty="0" smtClean="0"/>
              <a:t> between the two points, and the azimuth </a:t>
            </a:r>
            <a:r>
              <a:rPr lang="el-GR" sz="2000" b="1" i="1" dirty="0" smtClean="0"/>
              <a:t>α</a:t>
            </a:r>
            <a:r>
              <a:rPr lang="en-US" sz="1100" b="1" i="1" dirty="0" smtClean="0"/>
              <a:t>AB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from point A to point B, </a:t>
            </a:r>
            <a:endParaRPr lang="ar-EG" sz="2000" b="1" dirty="0" smtClean="0"/>
          </a:p>
          <a:p>
            <a:pPr algn="ctr">
              <a:buNone/>
            </a:pPr>
            <a:r>
              <a:rPr lang="en-US" sz="2000" b="1" dirty="0" smtClean="0"/>
              <a:t>Namely</a:t>
            </a:r>
            <a:endParaRPr lang="ar-EG" sz="2000" b="1" dirty="0" smtClean="0"/>
          </a:p>
          <a:p>
            <a:pPr algn="ctr" rtl="0">
              <a:buNone/>
            </a:pPr>
            <a:r>
              <a:rPr lang="en-US" sz="2000" b="1" i="1" dirty="0" smtClean="0"/>
              <a:t> </a:t>
            </a:r>
            <a:r>
              <a:rPr lang="en-US" sz="2000" b="1" i="1" dirty="0" err="1" smtClean="0"/>
              <a:t>dt</a:t>
            </a:r>
            <a:r>
              <a:rPr lang="en-US" sz="2000" b="1" i="1" dirty="0" smtClean="0"/>
              <a:t> = </a:t>
            </a:r>
            <a:r>
              <a:rPr lang="en-US" sz="2000" b="1" i="1" dirty="0" err="1" smtClean="0"/>
              <a:t>ds</a:t>
            </a:r>
            <a:r>
              <a:rPr lang="en-US" sz="2000" b="1" i="1" dirty="0" smtClean="0"/>
              <a:t> sin </a:t>
            </a:r>
            <a:r>
              <a:rPr lang="el-GR" sz="2000" b="1" i="1" dirty="0" smtClean="0"/>
              <a:t>α</a:t>
            </a:r>
            <a:r>
              <a:rPr lang="en-US" sz="1200" b="1" i="1" dirty="0" smtClean="0"/>
              <a:t>AB</a:t>
            </a:r>
            <a:r>
              <a:rPr lang="en-US" sz="2000" b="1" i="1" dirty="0" smtClean="0"/>
              <a:t> tan </a:t>
            </a:r>
            <a:r>
              <a:rPr lang="el-GR" sz="2000" b="1" i="1" dirty="0" smtClean="0"/>
              <a:t>ϕ</a:t>
            </a:r>
            <a:r>
              <a:rPr lang="en-US" sz="1200" b="1" i="1" dirty="0" smtClean="0"/>
              <a:t>A</a:t>
            </a:r>
            <a:r>
              <a:rPr lang="en-US" sz="2000" b="1" i="1" dirty="0" smtClean="0"/>
              <a:t>/N</a:t>
            </a:r>
            <a:r>
              <a:rPr lang="en-US" sz="1200" b="1" i="1" dirty="0" smtClean="0"/>
              <a:t>A  </a:t>
            </a:r>
            <a:r>
              <a:rPr lang="en-US" sz="2000" b="1" i="1" dirty="0" smtClean="0"/>
              <a:t>------------------ 6</a:t>
            </a:r>
          </a:p>
          <a:p>
            <a:pPr algn="ctr" rtl="0">
              <a:buNone/>
            </a:pPr>
            <a:r>
              <a:rPr lang="en-US" sz="2000" b="1" dirty="0" smtClean="0"/>
              <a:t>The symbol </a:t>
            </a:r>
            <a:r>
              <a:rPr lang="en-US" sz="2000" b="1" i="1" dirty="0" smtClean="0"/>
              <a:t>N</a:t>
            </a:r>
            <a:r>
              <a:rPr lang="en-US" sz="1200" b="1" i="1" dirty="0" smtClean="0"/>
              <a:t>A</a:t>
            </a:r>
            <a:r>
              <a:rPr lang="en-US" sz="2000" b="1" i="1" dirty="0" smtClean="0"/>
              <a:t> refers to the principal radius of curvature of the prime vertical </a:t>
            </a:r>
            <a:r>
              <a:rPr lang="en-US" sz="2000" b="1" dirty="0" smtClean="0"/>
              <a:t>of </a:t>
            </a:r>
          </a:p>
          <a:p>
            <a:pPr algn="ctr" rtl="0">
              <a:buNone/>
            </a:pPr>
            <a:r>
              <a:rPr lang="en-US" sz="2000" b="1" dirty="0" smtClean="0"/>
              <a:t>point A, computed as follows: </a:t>
            </a:r>
            <a:r>
              <a:rPr lang="en-US" sz="2000" b="1" i="1" dirty="0" smtClean="0"/>
              <a:t>N</a:t>
            </a:r>
            <a:r>
              <a:rPr lang="en-US" sz="1200" b="1" i="1" dirty="0" smtClean="0"/>
              <a:t>A</a:t>
            </a:r>
            <a:r>
              <a:rPr lang="en-US" sz="2000" b="1" i="1" dirty="0" smtClean="0"/>
              <a:t> = </a:t>
            </a:r>
            <a:r>
              <a:rPr lang="el-GR" sz="2000" b="1" i="1" dirty="0" smtClean="0"/>
              <a:t>α</a:t>
            </a:r>
            <a:r>
              <a:rPr lang="en-US" sz="2000" b="1" i="1" dirty="0" smtClean="0"/>
              <a:t>/W with W = (1 - e² sin²</a:t>
            </a:r>
            <a:r>
              <a:rPr lang="el-GR" sz="2000" b="1" i="1" dirty="0" smtClean="0"/>
              <a:t>ϕ</a:t>
            </a:r>
            <a:r>
              <a:rPr lang="en-US" sz="1200" b="1" i="1" dirty="0" smtClean="0"/>
              <a:t>A</a:t>
            </a:r>
            <a:r>
              <a:rPr lang="en-US" sz="2000" b="1" i="1" dirty="0" smtClean="0"/>
              <a:t>)</a:t>
            </a:r>
            <a:r>
              <a:rPr lang="en-US" b="1" baseline="30000" dirty="0" smtClean="0"/>
              <a:t>3/2</a:t>
            </a:r>
            <a:r>
              <a:rPr lang="en-US" sz="2000" b="1" i="1" dirty="0" smtClean="0"/>
              <a:t>, </a:t>
            </a:r>
            <a:r>
              <a:rPr lang="en-US" sz="2000" b="1" dirty="0" smtClean="0"/>
              <a:t>where the </a:t>
            </a:r>
          </a:p>
          <a:p>
            <a:pPr algn="ctr" rtl="0">
              <a:buNone/>
            </a:pPr>
            <a:r>
              <a:rPr lang="en-US" sz="2000" b="1" dirty="0" smtClean="0"/>
              <a:t>square of the ellipsoid eccentricity is given in closed form by </a:t>
            </a:r>
            <a:r>
              <a:rPr lang="en-US" sz="2000" b="1" i="1" dirty="0" smtClean="0"/>
              <a:t>e² </a:t>
            </a:r>
            <a:r>
              <a:rPr lang="en-US" sz="2000" b="1" dirty="0" smtClean="0"/>
              <a:t>= 2</a:t>
            </a:r>
            <a:r>
              <a:rPr lang="en-US" sz="2000" b="1" i="1" dirty="0" smtClean="0"/>
              <a:t>f - f ². The ellipsoid </a:t>
            </a:r>
          </a:p>
          <a:p>
            <a:pPr algn="ctr" rtl="0">
              <a:buNone/>
            </a:pPr>
            <a:r>
              <a:rPr lang="en-US" sz="2000" b="1" i="1" dirty="0" smtClean="0"/>
              <a:t>of revolution adopted in this investigation is the </a:t>
            </a:r>
            <a:r>
              <a:rPr lang="en-US" sz="2000" b="1" dirty="0" smtClean="0"/>
              <a:t>GRS80 ellipsoid ; its two geometric </a:t>
            </a:r>
          </a:p>
          <a:p>
            <a:pPr algn="ctr" rtl="0">
              <a:buNone/>
            </a:pPr>
            <a:r>
              <a:rPr lang="en-US" sz="2000" b="1" dirty="0" smtClean="0"/>
              <a:t>parameters of interest are size, defined by the </a:t>
            </a:r>
            <a:r>
              <a:rPr lang="en-US" sz="2000" b="1" dirty="0" err="1" smtClean="0"/>
              <a:t>semimajor</a:t>
            </a:r>
            <a:r>
              <a:rPr lang="en-US" sz="2000" b="1" dirty="0" smtClean="0"/>
              <a:t> axis </a:t>
            </a:r>
            <a:r>
              <a:rPr lang="en-US" sz="2000" b="1" i="1" dirty="0" smtClean="0"/>
              <a:t>a = 6,378,137 m, and shape, specified </a:t>
            </a:r>
            <a:r>
              <a:rPr lang="en-US" sz="2000" b="1" dirty="0" smtClean="0"/>
              <a:t>by the flattening </a:t>
            </a:r>
            <a:r>
              <a:rPr lang="en-US" sz="2000" b="1" i="1" dirty="0" smtClean="0"/>
              <a:t>f or, equivalently, its inverse, </a:t>
            </a:r>
          </a:p>
          <a:p>
            <a:pPr algn="ctr" rtl="0">
              <a:buNone/>
            </a:pPr>
            <a:r>
              <a:rPr lang="en-US" sz="2000" b="1" i="1" dirty="0" smtClean="0"/>
              <a:t>f = 1/298.257222101.</a:t>
            </a:r>
          </a:p>
          <a:p>
            <a:pPr algn="ctr" rtl="0">
              <a:buNone/>
            </a:pPr>
            <a:endParaRPr lang="en-US" sz="2400" b="1" i="1" dirty="0" smtClean="0"/>
          </a:p>
          <a:p>
            <a:pPr algn="ctr" rtl="0">
              <a:buNone/>
            </a:pPr>
            <a:r>
              <a:rPr lang="el-GR" sz="2400" b="1" i="1" dirty="0" smtClean="0"/>
              <a:t>α</a:t>
            </a:r>
            <a:r>
              <a:rPr lang="en-US" sz="1200" b="1" i="1" dirty="0" smtClean="0"/>
              <a:t>dc</a:t>
            </a:r>
            <a:r>
              <a:rPr lang="en-US" sz="2400" b="1" i="1" dirty="0" smtClean="0"/>
              <a:t> = </a:t>
            </a:r>
            <a:r>
              <a:rPr lang="el-GR" sz="2400" b="1" i="1" dirty="0" smtClean="0"/>
              <a:t>α</a:t>
            </a:r>
            <a:r>
              <a:rPr lang="en-US" sz="1600" b="1" i="1" dirty="0" err="1" smtClean="0"/>
              <a:t>cd</a:t>
            </a:r>
            <a:r>
              <a:rPr lang="en-US" sz="2400" b="1" i="1" dirty="0" smtClean="0"/>
              <a:t> ± 180 ͦ+ </a:t>
            </a:r>
            <a:r>
              <a:rPr lang="en-US" sz="2400" b="1" i="1" dirty="0" err="1" smtClean="0"/>
              <a:t>dt</a:t>
            </a:r>
            <a:endParaRPr lang="en-US" sz="2400" b="1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5831</TotalTime>
  <Words>1163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Geodesy</vt:lpstr>
      <vt:lpstr>Curvature and Refraction</vt:lpstr>
      <vt:lpstr>Slide 3</vt:lpstr>
      <vt:lpstr>Slide 4</vt:lpstr>
      <vt:lpstr>Slide 5</vt:lpstr>
      <vt:lpstr>Slide 6</vt:lpstr>
      <vt:lpstr>CALCULATIONS USING SMALL CIRCLES (PARALLELS OF LATITUDE)</vt:lpstr>
      <vt:lpstr>MERIDIAN CONVERGENCE</vt:lpstr>
      <vt:lpstr>Slide 9</vt:lpstr>
      <vt:lpstr>Slide 10</vt:lpstr>
      <vt:lpstr>Slide 11</vt:lpstr>
      <vt:lpstr>Reduction to Mean Sea Level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Geodesy</dc:title>
  <dc:creator>Dr. khaled Zaky</dc:creator>
  <cp:lastModifiedBy>Dr. khaled Zaky</cp:lastModifiedBy>
  <cp:revision>149</cp:revision>
  <dcterms:created xsi:type="dcterms:W3CDTF">2020-01-03T16:05:59Z</dcterms:created>
  <dcterms:modified xsi:type="dcterms:W3CDTF">2020-03-18T23:35:35Z</dcterms:modified>
</cp:coreProperties>
</file>